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67" r:id="rId3"/>
    <p:sldId id="268" r:id="rId4"/>
    <p:sldId id="269" r:id="rId5"/>
    <p:sldId id="270" r:id="rId6"/>
    <p:sldId id="272" r:id="rId7"/>
    <p:sldId id="258" r:id="rId8"/>
    <p:sldId id="261" r:id="rId9"/>
    <p:sldId id="260" r:id="rId10"/>
    <p:sldId id="262" r:id="rId11"/>
    <p:sldId id="26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malachervu, Vijaykumar Reddy" initials="AVR" lastIdx="1" clrIdx="0">
    <p:extLst>
      <p:ext uri="{19B8F6BF-5375-455C-9EA6-DF929625EA0E}">
        <p15:presenceInfo xmlns:p15="http://schemas.microsoft.com/office/powerpoint/2012/main" userId="Almalachervu, Vijaykumar Redd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11.svg>
</file>

<file path=ppt/media/image2.jpeg>
</file>

<file path=ppt/media/image3.png>
</file>

<file path=ppt/media/image4.png>
</file>

<file path=ppt/media/image5.png>
</file>

<file path=ppt/media/image6.jpeg>
</file>

<file path=ppt/media/image7.jpeg>
</file>

<file path=ppt/media/image8.jpg>
</file>

<file path=ppt/media/image9.jp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426AAD-8B99-4D6A-BF01-E48EA369B290}" type="datetimeFigureOut">
              <a:rPr lang="en-US" smtClean="0"/>
              <a:t>12/13/2022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1C1B96-87FC-406B-9BAB-4A815135F915}" type="slidenum">
              <a:rPr lang="en-US" smtClean="0"/>
              <a:t>‹#›</a:t>
            </a:fld>
            <a:endParaRPr lang="en-US"/>
          </a:p>
        </p:txBody>
      </p:sp>
    </p:spTree>
    <p:extLst>
      <p:ext uri="{BB962C8B-B14F-4D97-AF65-F5344CB8AC3E}">
        <p14:creationId xmlns:p14="http://schemas.microsoft.com/office/powerpoint/2010/main" val="2124250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A1C1B96-87FC-406B-9BAB-4A815135F915}" type="slidenum">
              <a:rPr lang="en-US" smtClean="0"/>
              <a:t>1</a:t>
            </a:fld>
            <a:endParaRPr lang="en-US"/>
          </a:p>
        </p:txBody>
      </p:sp>
    </p:spTree>
    <p:extLst>
      <p:ext uri="{BB962C8B-B14F-4D97-AF65-F5344CB8AC3E}">
        <p14:creationId xmlns:p14="http://schemas.microsoft.com/office/powerpoint/2010/main" val="265559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A1C1B96-87FC-406B-9BAB-4A815135F915}" type="slidenum">
              <a:rPr lang="en-US" smtClean="0"/>
              <a:t>4</a:t>
            </a:fld>
            <a:endParaRPr lang="en-US"/>
          </a:p>
        </p:txBody>
      </p:sp>
    </p:spTree>
    <p:extLst>
      <p:ext uri="{BB962C8B-B14F-4D97-AF65-F5344CB8AC3E}">
        <p14:creationId xmlns:p14="http://schemas.microsoft.com/office/powerpoint/2010/main" val="1999529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494E7-9562-572D-9895-DABC16C9BB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CE3299A-FA06-E9D7-2BD8-F5414B3AAD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AE5C1EB-BE9C-A3C1-A2F0-543FF4286EFA}"/>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5" name="Footer Placeholder 4">
            <a:extLst>
              <a:ext uri="{FF2B5EF4-FFF2-40B4-BE49-F238E27FC236}">
                <a16:creationId xmlns:a16="http://schemas.microsoft.com/office/drawing/2014/main" id="{71E10CA8-44EE-1DD5-1E7C-D8C4FD495D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C8CB30-73E4-CE3A-0C50-ECC13DA0A61C}"/>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2808890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46C09-E183-1979-AF33-C952580741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5211CAD-CA46-6FE1-7B0F-48EA5E5192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D39146-0A38-EFC3-622C-76D32E103376}"/>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5" name="Footer Placeholder 4">
            <a:extLst>
              <a:ext uri="{FF2B5EF4-FFF2-40B4-BE49-F238E27FC236}">
                <a16:creationId xmlns:a16="http://schemas.microsoft.com/office/drawing/2014/main" id="{9E81A550-6F59-8261-61DD-C2FCC22F02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6DCB4A-24FE-A4BB-B835-9008242BE88E}"/>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1144986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DE33A8-0FC2-FB43-CB28-CBB2DBA5094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DC462B2-31D3-E959-7885-28C4264F82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7AE6C1-2600-894F-3B2E-FF0916C58E35}"/>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5" name="Footer Placeholder 4">
            <a:extLst>
              <a:ext uri="{FF2B5EF4-FFF2-40B4-BE49-F238E27FC236}">
                <a16:creationId xmlns:a16="http://schemas.microsoft.com/office/drawing/2014/main" id="{4BCDCD9A-4EC3-EEC8-1F7D-85368BF321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5ABA0C-C911-475B-12E9-EF13D142E5BF}"/>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1842953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497B-0CEF-B601-AD91-BD600931D1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6FEF12-4846-D8EE-EBDA-0CCA8A60938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7D73CF-DF10-1672-0BC1-09B3FBD10A88}"/>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5" name="Footer Placeholder 4">
            <a:extLst>
              <a:ext uri="{FF2B5EF4-FFF2-40B4-BE49-F238E27FC236}">
                <a16:creationId xmlns:a16="http://schemas.microsoft.com/office/drawing/2014/main" id="{2302AEA8-B537-F3AE-7F0D-303D61F7F8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D806D9-FE14-F702-C3AE-F43183BE6AF7}"/>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22881375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5E310-7F5D-4011-0B7D-0BFA8DB915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EAF9E46-5149-9ECB-BF65-737E279440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97FB52-3D87-3329-7B86-0A52083EC24E}"/>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5" name="Footer Placeholder 4">
            <a:extLst>
              <a:ext uri="{FF2B5EF4-FFF2-40B4-BE49-F238E27FC236}">
                <a16:creationId xmlns:a16="http://schemas.microsoft.com/office/drawing/2014/main" id="{A84CCD30-1CEE-823C-6FB5-B5B3D4F0A3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C99034-454A-7285-223A-1489D0F2881D}"/>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1624405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8B48B-D2D2-2E8C-44D6-87D0FE6966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B6C466-F530-6BA1-8CF9-D66A2923A9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CCEE2B-1CBA-7CA9-962F-073D001302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393435-5346-080A-1203-9FD0711F145E}"/>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6" name="Footer Placeholder 5">
            <a:extLst>
              <a:ext uri="{FF2B5EF4-FFF2-40B4-BE49-F238E27FC236}">
                <a16:creationId xmlns:a16="http://schemas.microsoft.com/office/drawing/2014/main" id="{D8BB739B-EAF7-C76C-1C0D-A64806BE59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754A5A-854F-12F4-2B71-8E3C2E920010}"/>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1762468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0B1F4-18E8-40AA-AEE0-89112CD1838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D03586-BBDD-C334-A696-057FFC068D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436F72-7B42-61DC-4940-D872C1D2C5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D87C979-382B-F003-9C46-8FE79366DC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28D73C-65A5-C4F6-A87A-78716D179C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DE3C9D6-E3C5-1B37-A8E4-726AB6AE4E53}"/>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8" name="Footer Placeholder 7">
            <a:extLst>
              <a:ext uri="{FF2B5EF4-FFF2-40B4-BE49-F238E27FC236}">
                <a16:creationId xmlns:a16="http://schemas.microsoft.com/office/drawing/2014/main" id="{7B762FBA-D199-9D77-0B74-8E15F86022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BC06E1-76FB-5945-52A8-F15145EAD833}"/>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2634698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3825E-4DC2-4C69-B59E-EA35FAF6BE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D0E7E8-4CDD-F078-FDEA-545495CC0C0D}"/>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4" name="Footer Placeholder 3">
            <a:extLst>
              <a:ext uri="{FF2B5EF4-FFF2-40B4-BE49-F238E27FC236}">
                <a16:creationId xmlns:a16="http://schemas.microsoft.com/office/drawing/2014/main" id="{95618082-BD28-B16E-79D8-FF2A6E84BB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ABE8F61-B2CA-A361-975E-72BC1C8A9483}"/>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1467660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CE2563-81FC-F073-293F-B22E207F406F}"/>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3" name="Footer Placeholder 2">
            <a:extLst>
              <a:ext uri="{FF2B5EF4-FFF2-40B4-BE49-F238E27FC236}">
                <a16:creationId xmlns:a16="http://schemas.microsoft.com/office/drawing/2014/main" id="{87A0C819-C072-31D0-618A-2B484AAD88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7A8B90-0C61-BE5D-6900-09AF35944DA4}"/>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1529915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6BA41-9D2C-DC30-F771-02012650AB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61FBFF-ACBA-F7E2-E900-7CA63E2CF6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997C0B0-C6BB-70D1-4A8D-4A82704E20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61ACA3-4451-B750-F4BA-D5A9E906205A}"/>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6" name="Footer Placeholder 5">
            <a:extLst>
              <a:ext uri="{FF2B5EF4-FFF2-40B4-BE49-F238E27FC236}">
                <a16:creationId xmlns:a16="http://schemas.microsoft.com/office/drawing/2014/main" id="{C49CCB9B-489F-D5BF-9605-AEA6D4397D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301D4C-B0E5-346B-507A-5238607FDDEB}"/>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6598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38DD5-B6F3-3AFF-53DD-A21BB9DD2C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D11259-F00B-64DF-2815-25D0D81E64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C3B1C63-0BC5-1020-74A6-BC76C2B609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2CAD2F-A22B-DEA9-0338-E66D90A89139}"/>
              </a:ext>
            </a:extLst>
          </p:cNvPr>
          <p:cNvSpPr>
            <a:spLocks noGrp="1"/>
          </p:cNvSpPr>
          <p:nvPr>
            <p:ph type="dt" sz="half" idx="10"/>
          </p:nvPr>
        </p:nvSpPr>
        <p:spPr/>
        <p:txBody>
          <a:bodyPr/>
          <a:lstStyle/>
          <a:p>
            <a:fld id="{B7009995-675C-4F8A-8628-587B5DCC7A65}" type="datetimeFigureOut">
              <a:rPr lang="en-US" smtClean="0"/>
              <a:t>12/7/2022</a:t>
            </a:fld>
            <a:endParaRPr lang="en-US"/>
          </a:p>
        </p:txBody>
      </p:sp>
      <p:sp>
        <p:nvSpPr>
          <p:cNvPr id="6" name="Footer Placeholder 5">
            <a:extLst>
              <a:ext uri="{FF2B5EF4-FFF2-40B4-BE49-F238E27FC236}">
                <a16:creationId xmlns:a16="http://schemas.microsoft.com/office/drawing/2014/main" id="{B35891DD-8F57-4A30-E679-278090D395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368A06-E907-CA9C-2A6D-6DFF79A5AEC2}"/>
              </a:ext>
            </a:extLst>
          </p:cNvPr>
          <p:cNvSpPr>
            <a:spLocks noGrp="1"/>
          </p:cNvSpPr>
          <p:nvPr>
            <p:ph type="sldNum" sz="quarter" idx="12"/>
          </p:nvPr>
        </p:nvSpPr>
        <p:spPr/>
        <p:txBody>
          <a:bodyPr/>
          <a:lstStyle/>
          <a:p>
            <a:fld id="{952D156C-F162-4943-8225-31EFC47A4E73}" type="slidenum">
              <a:rPr lang="en-US" smtClean="0"/>
              <a:t>‹#›</a:t>
            </a:fld>
            <a:endParaRPr lang="en-US"/>
          </a:p>
        </p:txBody>
      </p:sp>
    </p:spTree>
    <p:extLst>
      <p:ext uri="{BB962C8B-B14F-4D97-AF65-F5344CB8AC3E}">
        <p14:creationId xmlns:p14="http://schemas.microsoft.com/office/powerpoint/2010/main" val="3760216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FD0CBD-E081-9D9A-F39E-1157AB40B0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8ED120-77C5-6B9E-6399-574BE26000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49C7D4-24C9-1258-F6ED-C90EF601D0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009995-675C-4F8A-8628-587B5DCC7A65}" type="datetimeFigureOut">
              <a:rPr lang="en-US" smtClean="0"/>
              <a:t>12/7/2022</a:t>
            </a:fld>
            <a:endParaRPr lang="en-US"/>
          </a:p>
        </p:txBody>
      </p:sp>
      <p:sp>
        <p:nvSpPr>
          <p:cNvPr id="5" name="Footer Placeholder 4">
            <a:extLst>
              <a:ext uri="{FF2B5EF4-FFF2-40B4-BE49-F238E27FC236}">
                <a16:creationId xmlns:a16="http://schemas.microsoft.com/office/drawing/2014/main" id="{EF3295E3-4E9A-8D5A-554C-52F99C39A3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1AE1EBD-40FB-DF1C-0C79-3C9E106558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2D156C-F162-4943-8225-31EFC47A4E73}" type="slidenum">
              <a:rPr lang="en-US" smtClean="0"/>
              <a:t>‹#›</a:t>
            </a:fld>
            <a:endParaRPr lang="en-US"/>
          </a:p>
        </p:txBody>
      </p:sp>
    </p:spTree>
    <p:extLst>
      <p:ext uri="{BB962C8B-B14F-4D97-AF65-F5344CB8AC3E}">
        <p14:creationId xmlns:p14="http://schemas.microsoft.com/office/powerpoint/2010/main" val="42671179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hemeOverride" Target="../theme/themeOverride1.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4.m4a"/><Relationship Id="rId7" Type="http://schemas.openxmlformats.org/officeDocument/2006/relationships/image" Target="../media/image5.png"/><Relationship Id="rId2" Type="http://schemas.microsoft.com/office/2007/relationships/media" Target="../media/media4.m4a"/><Relationship Id="rId1" Type="http://schemas.openxmlformats.org/officeDocument/2006/relationships/themeOverride" Target="../theme/themeOverride2.xml"/><Relationship Id="rId6" Type="http://schemas.openxmlformats.org/officeDocument/2006/relationships/image" Target="../media/image4.png"/><Relationship Id="rId5" Type="http://schemas.openxmlformats.org/officeDocument/2006/relationships/notesSlide" Target="../notesSlides/notesSlide2.xml"/><Relationship Id="rId4"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9.jp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11.sv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2E7CC5-C78B-4EBD-9565-3FA00FAA6C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A4529A5-F675-429F-8044-01372BB134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40BD5F92-7D3D-2B1F-93EC-F5DCA661A35F}"/>
              </a:ext>
            </a:extLst>
          </p:cNvPr>
          <p:cNvSpPr>
            <a:spLocks noGrp="1"/>
          </p:cNvSpPr>
          <p:nvPr>
            <p:ph type="ctrTitle"/>
          </p:nvPr>
        </p:nvSpPr>
        <p:spPr>
          <a:xfrm>
            <a:off x="648037" y="1122363"/>
            <a:ext cx="5895178" cy="4099642"/>
          </a:xfrm>
        </p:spPr>
        <p:txBody>
          <a:bodyPr anchor="b">
            <a:normAutofit fontScale="90000"/>
          </a:bodyPr>
          <a:lstStyle/>
          <a:p>
            <a:pPr algn="l"/>
            <a:r>
              <a:rPr lang="en-US" sz="5600" b="1" dirty="0">
                <a:solidFill>
                  <a:srgbClr val="FFFFFF"/>
                </a:solidFill>
                <a:effectLst>
                  <a:outerShdw blurRad="38100" dist="38100" dir="2700000" algn="tl">
                    <a:srgbClr val="000000">
                      <a:alpha val="43137"/>
                    </a:srgbClr>
                  </a:outerShdw>
                </a:effectLst>
              </a:rPr>
              <a:t>IDENTIFYING </a:t>
            </a:r>
            <a:r>
              <a:rPr lang="en-US" sz="5600" b="1" dirty="0">
                <a:solidFill>
                  <a:srgbClr val="FF0000"/>
                </a:solidFill>
                <a:effectLst>
                  <a:outerShdw blurRad="38100" dist="38100" dir="2700000" algn="tl">
                    <a:srgbClr val="000000">
                      <a:alpha val="43137"/>
                    </a:srgbClr>
                  </a:outerShdw>
                </a:effectLst>
              </a:rPr>
              <a:t>EMERGENCY VEHICLE </a:t>
            </a:r>
            <a:r>
              <a:rPr lang="en-US" sz="5600" b="1" dirty="0">
                <a:solidFill>
                  <a:srgbClr val="FFFFFF"/>
                </a:solidFill>
                <a:effectLst>
                  <a:outerShdw blurRad="38100" dist="38100" dir="2700000" algn="tl">
                    <a:srgbClr val="000000">
                      <a:alpha val="43137"/>
                    </a:srgbClr>
                  </a:outerShdw>
                </a:effectLst>
              </a:rPr>
              <a:t>USING DEEP LEARNING AUDIO CLASSIFICATION TECHNIQUES</a:t>
            </a:r>
          </a:p>
        </p:txBody>
      </p:sp>
      <p:sp>
        <p:nvSpPr>
          <p:cNvPr id="4" name="TextBox 3">
            <a:extLst>
              <a:ext uri="{FF2B5EF4-FFF2-40B4-BE49-F238E27FC236}">
                <a16:creationId xmlns:a16="http://schemas.microsoft.com/office/drawing/2014/main" id="{629ECD96-1F15-48DB-7F77-0CB0785DA515}"/>
              </a:ext>
            </a:extLst>
          </p:cNvPr>
          <p:cNvSpPr txBox="1"/>
          <p:nvPr/>
        </p:nvSpPr>
        <p:spPr>
          <a:xfrm>
            <a:off x="7848600" y="1122363"/>
            <a:ext cx="3505200" cy="4269549"/>
          </a:xfrm>
          <a:prstGeom prst="rect">
            <a:avLst/>
          </a:prstGeom>
        </p:spPr>
        <p:txBody>
          <a:bodyPr rtlCol="0" anchor="b">
            <a:normAutofit/>
          </a:bodyPr>
          <a:lstStyle/>
          <a:p>
            <a:pPr>
              <a:spcAft>
                <a:spcPts val="600"/>
              </a:spcAft>
            </a:pPr>
            <a:r>
              <a:rPr lang="en-US" dirty="0">
                <a:effectLst>
                  <a:outerShdw blurRad="38100" dist="38100" dir="2700000" algn="tl">
                    <a:srgbClr val="000000">
                      <a:alpha val="43137"/>
                    </a:srgbClr>
                  </a:outerShdw>
                </a:effectLst>
              </a:rPr>
              <a:t>- VijayKumar Reddy </a:t>
            </a:r>
          </a:p>
        </p:txBody>
      </p:sp>
      <p:sp>
        <p:nvSpPr>
          <p:cNvPr id="13" name="sketch line 1">
            <a:extLst>
              <a:ext uri="{FF2B5EF4-FFF2-40B4-BE49-F238E27FC236}">
                <a16:creationId xmlns:a16="http://schemas.microsoft.com/office/drawing/2014/main" id="{32C5B66D-E390-4A14-AB60-69626CBF29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5626353"/>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ketch line">
            <a:extLst>
              <a:ext uri="{FF2B5EF4-FFF2-40B4-BE49-F238E27FC236}">
                <a16:creationId xmlns:a16="http://schemas.microsoft.com/office/drawing/2014/main" id="{646273DA-F933-4D17-A5FE-B1EF87FD7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0653" y="5626353"/>
            <a:ext cx="3479619" cy="18288"/>
          </a:xfrm>
          <a:custGeom>
            <a:avLst/>
            <a:gdLst>
              <a:gd name="connsiteX0" fmla="*/ 0 w 3479619"/>
              <a:gd name="connsiteY0" fmla="*/ 0 h 18288"/>
              <a:gd name="connsiteX1" fmla="*/ 661128 w 3479619"/>
              <a:gd name="connsiteY1" fmla="*/ 0 h 18288"/>
              <a:gd name="connsiteX2" fmla="*/ 1357051 w 3479619"/>
              <a:gd name="connsiteY2" fmla="*/ 0 h 18288"/>
              <a:gd name="connsiteX3" fmla="*/ 2087771 w 3479619"/>
              <a:gd name="connsiteY3" fmla="*/ 0 h 18288"/>
              <a:gd name="connsiteX4" fmla="*/ 2818491 w 3479619"/>
              <a:gd name="connsiteY4" fmla="*/ 0 h 18288"/>
              <a:gd name="connsiteX5" fmla="*/ 3479619 w 3479619"/>
              <a:gd name="connsiteY5" fmla="*/ 0 h 18288"/>
              <a:gd name="connsiteX6" fmla="*/ 3479619 w 3479619"/>
              <a:gd name="connsiteY6" fmla="*/ 18288 h 18288"/>
              <a:gd name="connsiteX7" fmla="*/ 2714103 w 3479619"/>
              <a:gd name="connsiteY7" fmla="*/ 18288 h 18288"/>
              <a:gd name="connsiteX8" fmla="*/ 1948587 w 3479619"/>
              <a:gd name="connsiteY8" fmla="*/ 18288 h 18288"/>
              <a:gd name="connsiteX9" fmla="*/ 1252663 w 3479619"/>
              <a:gd name="connsiteY9" fmla="*/ 18288 h 18288"/>
              <a:gd name="connsiteX10" fmla="*/ 0 w 3479619"/>
              <a:gd name="connsiteY10" fmla="*/ 18288 h 18288"/>
              <a:gd name="connsiteX11" fmla="*/ 0 w 3479619"/>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9619" h="18288" fill="none" extrusionOk="0">
                <a:moveTo>
                  <a:pt x="0" y="0"/>
                </a:moveTo>
                <a:cubicBezTo>
                  <a:pt x="178395" y="-3637"/>
                  <a:pt x="368619" y="-28254"/>
                  <a:pt x="661128" y="0"/>
                </a:cubicBezTo>
                <a:cubicBezTo>
                  <a:pt x="953637" y="28254"/>
                  <a:pt x="1022982" y="-4416"/>
                  <a:pt x="1357051" y="0"/>
                </a:cubicBezTo>
                <a:cubicBezTo>
                  <a:pt x="1691120" y="4416"/>
                  <a:pt x="1729558" y="27777"/>
                  <a:pt x="2087771" y="0"/>
                </a:cubicBezTo>
                <a:cubicBezTo>
                  <a:pt x="2445984" y="-27777"/>
                  <a:pt x="2592094" y="4429"/>
                  <a:pt x="2818491" y="0"/>
                </a:cubicBezTo>
                <a:cubicBezTo>
                  <a:pt x="3044888" y="-4429"/>
                  <a:pt x="3204567" y="26471"/>
                  <a:pt x="3479619" y="0"/>
                </a:cubicBezTo>
                <a:cubicBezTo>
                  <a:pt x="3478910" y="8157"/>
                  <a:pt x="3479206" y="12125"/>
                  <a:pt x="3479619" y="18288"/>
                </a:cubicBezTo>
                <a:cubicBezTo>
                  <a:pt x="3315855" y="-2963"/>
                  <a:pt x="3094885" y="26965"/>
                  <a:pt x="2714103" y="18288"/>
                </a:cubicBezTo>
                <a:cubicBezTo>
                  <a:pt x="2333321" y="9611"/>
                  <a:pt x="2260528" y="-15335"/>
                  <a:pt x="1948587" y="18288"/>
                </a:cubicBezTo>
                <a:cubicBezTo>
                  <a:pt x="1636646" y="51911"/>
                  <a:pt x="1489816" y="46369"/>
                  <a:pt x="1252663" y="18288"/>
                </a:cubicBezTo>
                <a:cubicBezTo>
                  <a:pt x="1015510" y="-9793"/>
                  <a:pt x="519812" y="-12177"/>
                  <a:pt x="0" y="18288"/>
                </a:cubicBezTo>
                <a:cubicBezTo>
                  <a:pt x="-46" y="12483"/>
                  <a:pt x="-203" y="6491"/>
                  <a:pt x="0" y="0"/>
                </a:cubicBezTo>
                <a:close/>
              </a:path>
              <a:path w="3479619" h="18288" stroke="0" extrusionOk="0">
                <a:moveTo>
                  <a:pt x="0" y="0"/>
                </a:moveTo>
                <a:cubicBezTo>
                  <a:pt x="326045" y="25020"/>
                  <a:pt x="425411" y="-17676"/>
                  <a:pt x="661128" y="0"/>
                </a:cubicBezTo>
                <a:cubicBezTo>
                  <a:pt x="896845" y="17676"/>
                  <a:pt x="1124825" y="1478"/>
                  <a:pt x="1252663" y="0"/>
                </a:cubicBezTo>
                <a:cubicBezTo>
                  <a:pt x="1380502" y="-1478"/>
                  <a:pt x="1694914" y="11788"/>
                  <a:pt x="2018179" y="0"/>
                </a:cubicBezTo>
                <a:cubicBezTo>
                  <a:pt x="2341444" y="-11788"/>
                  <a:pt x="2451167" y="12596"/>
                  <a:pt x="2679307" y="0"/>
                </a:cubicBezTo>
                <a:cubicBezTo>
                  <a:pt x="2907447" y="-12596"/>
                  <a:pt x="3094555" y="23821"/>
                  <a:pt x="3479619" y="0"/>
                </a:cubicBezTo>
                <a:cubicBezTo>
                  <a:pt x="3479355" y="4493"/>
                  <a:pt x="3480003" y="9472"/>
                  <a:pt x="3479619" y="18288"/>
                </a:cubicBezTo>
                <a:cubicBezTo>
                  <a:pt x="3311729" y="36782"/>
                  <a:pt x="3015946" y="7938"/>
                  <a:pt x="2783695" y="18288"/>
                </a:cubicBezTo>
                <a:cubicBezTo>
                  <a:pt x="2551444" y="28638"/>
                  <a:pt x="2398767" y="-13940"/>
                  <a:pt x="2018179" y="18288"/>
                </a:cubicBezTo>
                <a:cubicBezTo>
                  <a:pt x="1637591" y="50516"/>
                  <a:pt x="1634873" y="-6356"/>
                  <a:pt x="1426644" y="18288"/>
                </a:cubicBezTo>
                <a:cubicBezTo>
                  <a:pt x="1218415" y="42932"/>
                  <a:pt x="1006973" y="4094"/>
                  <a:pt x="730720" y="18288"/>
                </a:cubicBezTo>
                <a:cubicBezTo>
                  <a:pt x="454467" y="32482"/>
                  <a:pt x="291313" y="3910"/>
                  <a:pt x="0" y="18288"/>
                </a:cubicBezTo>
                <a:cubicBezTo>
                  <a:pt x="843" y="9577"/>
                  <a:pt x="371" y="690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E66FBD65-61E4-80E9-6A2F-533888C417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08204927"/>
      </p:ext>
    </p:extLst>
  </p:cSld>
  <p:clrMapOvr>
    <a:masterClrMapping/>
  </p:clrMapOvr>
  <mc:AlternateContent xmlns:mc="http://schemas.openxmlformats.org/markup-compatibility/2006">
    <mc:Choice xmlns:p14="http://schemas.microsoft.com/office/powerpoint/2010/main" Requires="p14">
      <p:transition spd="slow" p14:dur="2000" advTm="13325"/>
    </mc:Choice>
    <mc:Fallback>
      <p:transition spd="slow" advTm="13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6">
            <a:extLst>
              <a:ext uri="{FF2B5EF4-FFF2-40B4-BE49-F238E27FC236}">
                <a16:creationId xmlns:a16="http://schemas.microsoft.com/office/drawing/2014/main" id="{004A8AE1-9605-41DC-920F-A4B8E8F23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Arc 8">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790889" flipH="1">
            <a:off x="715850" y="795372"/>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B3B37494-1510-0378-9940-BF1CB65C6067}"/>
              </a:ext>
            </a:extLst>
          </p:cNvPr>
          <p:cNvSpPr txBox="1"/>
          <p:nvPr/>
        </p:nvSpPr>
        <p:spPr>
          <a:xfrm>
            <a:off x="838200" y="1461360"/>
            <a:ext cx="5536397" cy="3935281"/>
          </a:xfrm>
          <a:prstGeom prst="rect">
            <a:avLst/>
          </a:prstGeom>
        </p:spPr>
        <p:txBody>
          <a:bodyPr vert="horz" lIns="91440" tIns="45720" rIns="91440" bIns="45720" rtlCol="0">
            <a:normAutofit/>
          </a:bodyPr>
          <a:lstStyle/>
          <a:p>
            <a:pPr>
              <a:lnSpc>
                <a:spcPct val="90000"/>
              </a:lnSpc>
              <a:spcAft>
                <a:spcPts val="600"/>
              </a:spcAft>
            </a:pPr>
            <a:r>
              <a:rPr lang="en-US" dirty="0">
                <a:latin typeface="Times New Roman" panose="02020603050405020304" pitchFamily="18" charset="0"/>
                <a:cs typeface="Times New Roman" panose="02020603050405020304" pitchFamily="18" charset="0"/>
              </a:rPr>
              <a:t>CONCLUSION</a:t>
            </a:r>
          </a:p>
          <a:p>
            <a:pPr indent="-228600">
              <a:lnSpc>
                <a:spcPct val="90000"/>
              </a:lnSpc>
              <a:spcAft>
                <a:spcPts val="600"/>
              </a:spcAft>
              <a:buFont typeface="Arial" panose="020B0604020202020204" pitchFamily="34" charset="0"/>
              <a:buChar char="•"/>
            </a:pPr>
            <a:endParaRPr lang="en-US" dirty="0"/>
          </a:p>
          <a:p>
            <a:pPr>
              <a:lnSpc>
                <a:spcPct val="90000"/>
              </a:lnSpc>
              <a:spcAft>
                <a:spcPts val="600"/>
              </a:spcAft>
            </a:pPr>
            <a:endParaRPr lang="en-US" dirty="0"/>
          </a:p>
          <a:p>
            <a:pPr indent="-2286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Understanding the theory and basics of audio data is very essential to solve the business problem and build the necessary model for it. The technique of how audio clips can be broken into chunks to be fed to the model is where the major task lies when it comes to working with the audio data.</a:t>
            </a:r>
          </a:p>
        </p:txBody>
      </p:sp>
      <p:sp>
        <p:nvSpPr>
          <p:cNvPr id="24" name="Oval 10">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2396"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12">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17460" y="4737713"/>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Audio 4">
            <a:hlinkClick r:id="" action="ppaction://media"/>
            <a:extLst>
              <a:ext uri="{FF2B5EF4-FFF2-40B4-BE49-F238E27FC236}">
                <a16:creationId xmlns:a16="http://schemas.microsoft.com/office/drawing/2014/main" id="{378A8FFB-4549-BAE9-516B-923BC198A3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91281819"/>
      </p:ext>
    </p:extLst>
  </p:cSld>
  <p:clrMapOvr>
    <a:masterClrMapping/>
  </p:clrMapOvr>
  <mc:AlternateContent xmlns:mc="http://schemas.openxmlformats.org/markup-compatibility/2006">
    <mc:Choice xmlns:p14="http://schemas.microsoft.com/office/powerpoint/2010/main" Requires="p14">
      <p:transition spd="slow" p14:dur="2000" advTm="23790"/>
    </mc:Choice>
    <mc:Fallback>
      <p:transition spd="slow" advTm="23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64B1F5-BF1F-3FA7-F703-47B86572F833}"/>
              </a:ext>
            </a:extLst>
          </p:cNvPr>
          <p:cNvSpPr txBox="1"/>
          <p:nvPr/>
        </p:nvSpPr>
        <p:spPr>
          <a:xfrm>
            <a:off x="3178206" y="3105834"/>
            <a:ext cx="5468645" cy="646331"/>
          </a:xfrm>
          <a:prstGeom prst="rect">
            <a:avLst/>
          </a:prstGeom>
          <a:noFill/>
        </p:spPr>
        <p:txBody>
          <a:bodyPr wrap="square" rtlCol="0">
            <a:spAutoFit/>
          </a:bodyPr>
          <a:lstStyle/>
          <a:p>
            <a:pPr algn="ctr"/>
            <a:r>
              <a:rPr lang="en-US" dirty="0"/>
              <a:t>THANK YOU</a:t>
            </a:r>
          </a:p>
          <a:p>
            <a:endParaRPr lang="en-US" dirty="0"/>
          </a:p>
        </p:txBody>
      </p:sp>
    </p:spTree>
    <p:extLst>
      <p:ext uri="{BB962C8B-B14F-4D97-AF65-F5344CB8AC3E}">
        <p14:creationId xmlns:p14="http://schemas.microsoft.com/office/powerpoint/2010/main" val="1745245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Sound wave pattern on pixilated monitor">
            <a:extLst>
              <a:ext uri="{FF2B5EF4-FFF2-40B4-BE49-F238E27FC236}">
                <a16:creationId xmlns:a16="http://schemas.microsoft.com/office/drawing/2014/main" id="{221CB705-5D36-909B-DA6C-1C2D5AA93B32}"/>
              </a:ext>
            </a:extLst>
          </p:cNvPr>
          <p:cNvPicPr>
            <a:picLocks noChangeAspect="1"/>
          </p:cNvPicPr>
          <p:nvPr/>
        </p:nvPicPr>
        <p:blipFill rotWithShape="1">
          <a:blip r:embed="rId4"/>
          <a:srcRect l="21818" r="30921"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C6829C5-8778-5EC0-73C7-C14B93F3C39D}"/>
              </a:ext>
            </a:extLst>
          </p:cNvPr>
          <p:cNvSpPr txBox="1"/>
          <p:nvPr/>
        </p:nvSpPr>
        <p:spPr>
          <a:xfrm>
            <a:off x="5827048" y="1868487"/>
            <a:ext cx="5721484" cy="435133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b="1" i="0">
                <a:effectLst/>
              </a:rPr>
              <a:t>Types of Audio Signals</a:t>
            </a:r>
          </a:p>
          <a:p>
            <a:pPr indent="-228600">
              <a:lnSpc>
                <a:spcPct val="90000"/>
              </a:lnSpc>
              <a:spcAft>
                <a:spcPts val="600"/>
              </a:spcAft>
              <a:buFont typeface="Arial" panose="020B0604020202020204" pitchFamily="34" charset="0"/>
              <a:buChar char="•"/>
            </a:pPr>
            <a:endParaRPr lang="en-US" b="0" i="0">
              <a:effectLst/>
            </a:endParaRPr>
          </a:p>
          <a:p>
            <a:pPr indent="-228600">
              <a:lnSpc>
                <a:spcPct val="90000"/>
              </a:lnSpc>
              <a:spcAft>
                <a:spcPts val="600"/>
              </a:spcAft>
              <a:buFont typeface="Arial" panose="020B0604020202020204" pitchFamily="34" charset="0"/>
              <a:buChar char="•"/>
            </a:pPr>
            <a:r>
              <a:rPr lang="en-US" b="0" i="0">
                <a:effectLst/>
              </a:rPr>
              <a:t>There are two different types of audio signals: Analog and Digital signals.</a:t>
            </a:r>
          </a:p>
          <a:p>
            <a:pPr indent="-228600">
              <a:lnSpc>
                <a:spcPct val="90000"/>
              </a:lnSpc>
              <a:spcAft>
                <a:spcPts val="600"/>
              </a:spcAft>
              <a:buFont typeface="Arial" panose="020B0604020202020204" pitchFamily="34" charset="0"/>
              <a:buChar char="•"/>
            </a:pPr>
            <a:r>
              <a:rPr lang="en-US" b="0" i="0">
                <a:effectLst/>
              </a:rPr>
              <a:t>An </a:t>
            </a:r>
            <a:r>
              <a:rPr lang="en-US" b="1" i="0">
                <a:effectLst/>
              </a:rPr>
              <a:t>Analog signal </a:t>
            </a:r>
            <a:r>
              <a:rPr lang="en-US" b="0" i="0">
                <a:effectLst/>
              </a:rPr>
              <a:t>is a continuous wave that changes over a period of time. An infinite number of samples exists between any two consecutive time instances.</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r>
              <a:rPr lang="en-US" b="1"/>
              <a:t>D</a:t>
            </a:r>
            <a:r>
              <a:rPr lang="en-US" b="1" i="0">
                <a:effectLst/>
              </a:rPr>
              <a:t>igital signals</a:t>
            </a:r>
            <a:r>
              <a:rPr lang="en-US" b="0" i="0">
                <a:effectLst/>
              </a:rPr>
              <a:t> are a discrete representation of a signal over a period of time. Here, only a finite number of values exist between any two consecutive time instances. The signals can have only one value at any point in time: either 0 or 1 i.e are binary. It can also be said that it is a discrete wave that carries information in binary form.</a:t>
            </a:r>
            <a:endParaRPr lang="en-US"/>
          </a:p>
        </p:txBody>
      </p:sp>
      <p:pic>
        <p:nvPicPr>
          <p:cNvPr id="10" name="Audio 9">
            <a:hlinkClick r:id="" action="ppaction://media"/>
            <a:extLst>
              <a:ext uri="{FF2B5EF4-FFF2-40B4-BE49-F238E27FC236}">
                <a16:creationId xmlns:a16="http://schemas.microsoft.com/office/drawing/2014/main" id="{526980BA-99A4-7211-E820-44265FA5A6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03601067"/>
      </p:ext>
    </p:extLst>
  </p:cSld>
  <p:clrMapOvr>
    <a:masterClrMapping/>
  </p:clrMapOvr>
  <mc:AlternateContent xmlns:mc="http://schemas.openxmlformats.org/markup-compatibility/2006">
    <mc:Choice xmlns:p14="http://schemas.microsoft.com/office/powerpoint/2010/main" Requires="p14">
      <p:transition spd="slow" p14:dur="2000" advTm="50003"/>
    </mc:Choice>
    <mc:Fallback>
      <p:transition spd="slow" advTm="500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77C59BEC-C4CC-4741-B975-08C543178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081" name="Arc 3080">
            <a:extLst>
              <a:ext uri="{FF2B5EF4-FFF2-40B4-BE49-F238E27FC236}">
                <a16:creationId xmlns:a16="http://schemas.microsoft.com/office/drawing/2014/main" id="{72DEF309-605D-4117-9340-6D589B6C3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986173" flipV="1">
            <a:off x="3930947" y="651615"/>
            <a:ext cx="4083433" cy="408343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TextBox 2">
            <a:extLst>
              <a:ext uri="{FF2B5EF4-FFF2-40B4-BE49-F238E27FC236}">
                <a16:creationId xmlns:a16="http://schemas.microsoft.com/office/drawing/2014/main" id="{114E6111-C2DD-0419-8705-A7F83CBD2E74}"/>
              </a:ext>
            </a:extLst>
          </p:cNvPr>
          <p:cNvSpPr txBox="1"/>
          <p:nvPr/>
        </p:nvSpPr>
        <p:spPr>
          <a:xfrm>
            <a:off x="838200" y="365125"/>
            <a:ext cx="10515599"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i="0" kern="1200">
                <a:solidFill>
                  <a:schemeClr val="tx1"/>
                </a:solidFill>
                <a:effectLst/>
                <a:latin typeface="+mj-lt"/>
                <a:ea typeface="+mj-ea"/>
                <a:cs typeface="+mj-cs"/>
              </a:rPr>
              <a:t>Conversion of Audio Signals</a:t>
            </a:r>
            <a:endParaRPr lang="en-US" sz="4400" b="0" i="0" kern="1200">
              <a:solidFill>
                <a:schemeClr val="tx1"/>
              </a:solidFill>
              <a:effectLst/>
              <a:latin typeface="+mj-lt"/>
              <a:ea typeface="+mj-ea"/>
              <a:cs typeface="+mj-cs"/>
            </a:endParaRPr>
          </a:p>
        </p:txBody>
      </p:sp>
      <p:sp>
        <p:nvSpPr>
          <p:cNvPr id="7" name="TextBox 6">
            <a:extLst>
              <a:ext uri="{FF2B5EF4-FFF2-40B4-BE49-F238E27FC236}">
                <a16:creationId xmlns:a16="http://schemas.microsoft.com/office/drawing/2014/main" id="{08C24CE4-A3E2-6F4D-2FD8-176FDD7DC2CC}"/>
              </a:ext>
            </a:extLst>
          </p:cNvPr>
          <p:cNvSpPr txBox="1"/>
          <p:nvPr/>
        </p:nvSpPr>
        <p:spPr>
          <a:xfrm>
            <a:off x="838200" y="1825625"/>
            <a:ext cx="5393361" cy="435133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t>T</a:t>
            </a:r>
            <a:r>
              <a:rPr lang="en-US" b="0" i="0">
                <a:effectLst/>
              </a:rPr>
              <a:t>o work on a business problem related to audio data and to process the audio signals, we would need to convert the analogue signals to digital signals. The way to do so is via </a:t>
            </a:r>
            <a:r>
              <a:rPr lang="en-US" b="1" i="0">
                <a:effectLst/>
              </a:rPr>
              <a:t>Sampling.</a:t>
            </a:r>
            <a:endParaRPr lang="en-US" b="0" i="0">
              <a:effectLst/>
            </a:endParaRPr>
          </a:p>
        </p:txBody>
      </p:sp>
      <p:sp>
        <p:nvSpPr>
          <p:cNvPr id="3083" name="Oval 3082">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77008" y="5228027"/>
            <a:ext cx="1107241" cy="1077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074" name="Picture 2" descr="conversion of audio signals">
            <a:extLst>
              <a:ext uri="{FF2B5EF4-FFF2-40B4-BE49-F238E27FC236}">
                <a16:creationId xmlns:a16="http://schemas.microsoft.com/office/drawing/2014/main" id="{ADA110AE-594D-B52B-5F64-80C30661696D}"/>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034350" y="3756212"/>
            <a:ext cx="5234907" cy="2736663"/>
          </a:xfrm>
          <a:custGeom>
            <a:avLst/>
            <a:gdLst/>
            <a:ahLst/>
            <a:cxnLst/>
            <a:rect l="l" t="t" r="r" b="b"/>
            <a:pathLst>
              <a:path w="4221597" h="4303912">
                <a:moveTo>
                  <a:pt x="126986" y="0"/>
                </a:moveTo>
                <a:lnTo>
                  <a:pt x="4094611" y="0"/>
                </a:lnTo>
                <a:cubicBezTo>
                  <a:pt x="4164743" y="0"/>
                  <a:pt x="4221597" y="56854"/>
                  <a:pt x="4221597" y="126986"/>
                </a:cubicBezTo>
                <a:lnTo>
                  <a:pt x="4221597" y="4176926"/>
                </a:lnTo>
                <a:cubicBezTo>
                  <a:pt x="4221597" y="4247058"/>
                  <a:pt x="4164743" y="4303912"/>
                  <a:pt x="4094611" y="4303912"/>
                </a:cubicBezTo>
                <a:lnTo>
                  <a:pt x="126986" y="4303912"/>
                </a:lnTo>
                <a:cubicBezTo>
                  <a:pt x="56854" y="4303912"/>
                  <a:pt x="0" y="4247058"/>
                  <a:pt x="0" y="4176926"/>
                </a:cubicBezTo>
                <a:lnTo>
                  <a:pt x="0" y="126986"/>
                </a:lnTo>
                <a:cubicBezTo>
                  <a:pt x="0" y="56854"/>
                  <a:pt x="56854" y="0"/>
                  <a:pt x="126986" y="0"/>
                </a:cubicBezTo>
                <a:close/>
              </a:path>
            </a:pathLst>
          </a:cu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88C1C7AA-EC90-B6BD-1BE0-F86107BFC6D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92965236"/>
      </p:ext>
    </p:extLst>
  </p:cSld>
  <p:clrMapOvr>
    <a:masterClrMapping/>
  </p:clrMapOvr>
  <mc:AlternateContent xmlns:mc="http://schemas.openxmlformats.org/markup-compatibility/2006">
    <mc:Choice xmlns:p14="http://schemas.microsoft.com/office/powerpoint/2010/main" Requires="p14">
      <p:transition spd="slow" p14:dur="2000" advTm="23853"/>
    </mc:Choice>
    <mc:Fallback>
      <p:transition spd="slow" advTm="23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768BF-1A89-BDB7-D37C-A5EE7B2D441A}"/>
              </a:ext>
            </a:extLst>
          </p:cNvPr>
          <p:cNvSpPr txBox="1"/>
          <p:nvPr/>
        </p:nvSpPr>
        <p:spPr>
          <a:xfrm>
            <a:off x="891988" y="386547"/>
            <a:ext cx="6096000" cy="369332"/>
          </a:xfrm>
          <a:prstGeom prst="rect">
            <a:avLst/>
          </a:prstGeom>
          <a:noFill/>
        </p:spPr>
        <p:txBody>
          <a:bodyPr wrap="square">
            <a:spAutoFit/>
          </a:bodyPr>
          <a:lstStyle/>
          <a:p>
            <a:pPr algn="l"/>
            <a:r>
              <a:rPr lang="en-US" b="1" i="0" dirty="0">
                <a:solidFill>
                  <a:srgbClr val="222222"/>
                </a:solidFill>
                <a:effectLst/>
                <a:latin typeface="Times New Roman" panose="02020603050405020304" pitchFamily="18" charset="0"/>
                <a:cs typeface="Times New Roman" panose="02020603050405020304" pitchFamily="18" charset="0"/>
              </a:rPr>
              <a:t>Audio Signals Representation</a:t>
            </a:r>
            <a:endParaRPr lang="en-US" b="0" i="0" dirty="0">
              <a:solidFill>
                <a:srgbClr val="222222"/>
              </a:solidFill>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AAFB19D3-678E-2CB3-9469-8016A984503C}"/>
              </a:ext>
            </a:extLst>
          </p:cNvPr>
          <p:cNvSpPr txBox="1"/>
          <p:nvPr/>
        </p:nvSpPr>
        <p:spPr>
          <a:xfrm>
            <a:off x="6096000" y="1120676"/>
            <a:ext cx="5836024" cy="1754326"/>
          </a:xfrm>
          <a:prstGeom prst="rect">
            <a:avLst/>
          </a:prstGeom>
          <a:noFill/>
        </p:spPr>
        <p:txBody>
          <a:bodyPr wrap="square">
            <a:spAutoFit/>
          </a:bodyPr>
          <a:lstStyle/>
          <a:p>
            <a:r>
              <a:rPr lang="en-US" b="1" i="0" dirty="0">
                <a:solidFill>
                  <a:srgbClr val="222222"/>
                </a:solidFill>
                <a:effectLst/>
                <a:latin typeface="Lato" panose="020F0502020204030203" pitchFamily="34" charset="0"/>
              </a:rPr>
              <a:t>2. Spectrogram: </a:t>
            </a:r>
            <a:r>
              <a:rPr lang="en-US" b="0" i="0" dirty="0">
                <a:solidFill>
                  <a:srgbClr val="222222"/>
                </a:solidFill>
                <a:effectLst/>
                <a:latin typeface="Lato" panose="020F0502020204030203" pitchFamily="34" charset="0"/>
              </a:rPr>
              <a:t>A </a:t>
            </a:r>
            <a:r>
              <a:rPr lang="en-US" i="0" dirty="0">
                <a:solidFill>
                  <a:srgbClr val="222222"/>
                </a:solidFill>
                <a:effectLst/>
                <a:latin typeface="Lato" panose="020F0502020204030203" pitchFamily="34" charset="0"/>
              </a:rPr>
              <a:t>spectrogram </a:t>
            </a:r>
            <a:r>
              <a:rPr lang="en-US" b="1" i="0" dirty="0">
                <a:solidFill>
                  <a:srgbClr val="222222"/>
                </a:solidFill>
                <a:effectLst/>
                <a:latin typeface="Lato" panose="020F0502020204030203" pitchFamily="34" charset="0"/>
              </a:rPr>
              <a:t>,</a:t>
            </a:r>
            <a:r>
              <a:rPr lang="en-US" b="0" i="0" dirty="0">
                <a:solidFill>
                  <a:srgbClr val="222222"/>
                </a:solidFill>
                <a:effectLst/>
                <a:latin typeface="Lato" panose="020F0502020204030203" pitchFamily="34" charset="0"/>
              </a:rPr>
              <a:t> another audio representation, is a two-dimensional (2D) plot between time and frequency having a third dimension, which exhibits colors. Each value of the spectrogram represents an amplitude of the frequency at a particular time in terms of intensity colors</a:t>
            </a:r>
            <a:endParaRPr lang="en-US" dirty="0"/>
          </a:p>
        </p:txBody>
      </p:sp>
      <p:pic>
        <p:nvPicPr>
          <p:cNvPr id="4098" name="Picture 2" descr="spectrogram">
            <a:extLst>
              <a:ext uri="{FF2B5EF4-FFF2-40B4-BE49-F238E27FC236}">
                <a16:creationId xmlns:a16="http://schemas.microsoft.com/office/drawing/2014/main" id="{AA1E4BE9-DFDE-B32C-305B-C5C7DBEFE9B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99412" y="3567146"/>
            <a:ext cx="5029199" cy="255574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0E1C43B-F017-4CD4-B9A5-5DB0C17BDEA9}"/>
              </a:ext>
            </a:extLst>
          </p:cNvPr>
          <p:cNvSpPr txBox="1"/>
          <p:nvPr/>
        </p:nvSpPr>
        <p:spPr>
          <a:xfrm>
            <a:off x="891988" y="1120676"/>
            <a:ext cx="5204012" cy="2308324"/>
          </a:xfrm>
          <a:prstGeom prst="rect">
            <a:avLst/>
          </a:prstGeom>
          <a:noFill/>
        </p:spPr>
        <p:txBody>
          <a:bodyPr wrap="square">
            <a:spAutoFit/>
          </a:bodyPr>
          <a:lstStyle/>
          <a:p>
            <a:pPr algn="l"/>
            <a:r>
              <a:rPr lang="en-US" b="1" i="0" dirty="0">
                <a:solidFill>
                  <a:srgbClr val="222222"/>
                </a:solidFill>
                <a:effectLst/>
                <a:latin typeface="Lato" panose="020F0502020204030203" pitchFamily="34" charset="0"/>
              </a:rPr>
              <a:t>1. Time Domain</a:t>
            </a:r>
            <a:endParaRPr lang="en-US" b="0" i="0" dirty="0">
              <a:solidFill>
                <a:srgbClr val="222222"/>
              </a:solidFill>
              <a:effectLst/>
              <a:latin typeface="Lato" panose="020F0502020204030203" pitchFamily="34" charset="0"/>
            </a:endParaRPr>
          </a:p>
          <a:p>
            <a:pPr algn="l"/>
            <a:r>
              <a:rPr lang="en-US" b="0" i="0" dirty="0">
                <a:solidFill>
                  <a:srgbClr val="222222"/>
                </a:solidFill>
                <a:effectLst/>
                <a:latin typeface="Lato" panose="020F0502020204030203" pitchFamily="34" charset="0"/>
              </a:rPr>
              <a:t>In the time domain, the audio is represented by the amplitude (which is represented) as a function of time i.e. amplitude is recorded at different intervals of time. In simple words, it is a plot between amplitude and time.</a:t>
            </a:r>
          </a:p>
          <a:p>
            <a:pPr algn="l">
              <a:buFont typeface="Arial" panose="020B0604020202020204" pitchFamily="34" charset="0"/>
              <a:buChar char="•"/>
            </a:pPr>
            <a:r>
              <a:rPr lang="en-US" b="0" i="0" dirty="0">
                <a:solidFill>
                  <a:srgbClr val="222222"/>
                </a:solidFill>
                <a:effectLst/>
                <a:latin typeface="Lato" panose="020F0502020204030203" pitchFamily="34" charset="0"/>
              </a:rPr>
              <a:t>X-axis: time, and</a:t>
            </a:r>
          </a:p>
          <a:p>
            <a:pPr algn="l">
              <a:buFont typeface="Arial" panose="020B0604020202020204" pitchFamily="34" charset="0"/>
              <a:buChar char="•"/>
            </a:pPr>
            <a:r>
              <a:rPr lang="en-US" b="0" i="0" dirty="0">
                <a:solidFill>
                  <a:srgbClr val="222222"/>
                </a:solidFill>
                <a:effectLst/>
                <a:latin typeface="Lato" panose="020F0502020204030203" pitchFamily="34" charset="0"/>
              </a:rPr>
              <a:t>Y-axis: amplitude</a:t>
            </a:r>
          </a:p>
        </p:txBody>
      </p:sp>
      <p:pic>
        <p:nvPicPr>
          <p:cNvPr id="4100" name="Picture 4" descr="time domain representasion | audio classification">
            <a:extLst>
              <a:ext uri="{FF2B5EF4-FFF2-40B4-BE49-F238E27FC236}">
                <a16:creationId xmlns:a16="http://schemas.microsoft.com/office/drawing/2014/main" id="{1862C7B7-0046-669E-1212-6A89AF6A3C2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91988" y="3567146"/>
            <a:ext cx="4619625" cy="2667000"/>
          </a:xfrm>
          <a:prstGeom prst="rect">
            <a:avLst/>
          </a:prstGeom>
          <a:noFill/>
          <a:extLst>
            <a:ext uri="{909E8E84-426E-40DD-AFC4-6F175D3DCCD1}">
              <a14:hiddenFill xmlns:a14="http://schemas.microsoft.com/office/drawing/2010/main">
                <a:solidFill>
                  <a:srgbClr val="FFFFFF"/>
                </a:solidFill>
              </a14:hiddenFill>
            </a:ext>
          </a:extLst>
        </p:spPr>
      </p:pic>
      <p:pic>
        <p:nvPicPr>
          <p:cNvPr id="20" name="Audio 19">
            <a:hlinkClick r:id="" action="ppaction://media"/>
            <a:extLst>
              <a:ext uri="{FF2B5EF4-FFF2-40B4-BE49-F238E27FC236}">
                <a16:creationId xmlns:a16="http://schemas.microsoft.com/office/drawing/2014/main" id="{8473F9A6-7662-C6C4-C5E9-3CB0B53FD5C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380595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64477"/>
    </mc:Choice>
    <mc:Fallback>
      <p:transition spd="slow" advTm="64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BF6E89-A4D4-1A42-8986-54F4E2346DEC}"/>
              </a:ext>
            </a:extLst>
          </p:cNvPr>
          <p:cNvSpPr txBox="1"/>
          <p:nvPr/>
        </p:nvSpPr>
        <p:spPr>
          <a:xfrm>
            <a:off x="3325906" y="468715"/>
            <a:ext cx="6096000" cy="369332"/>
          </a:xfrm>
          <a:prstGeom prst="rect">
            <a:avLst/>
          </a:prstGeom>
          <a:noFill/>
        </p:spPr>
        <p:txBody>
          <a:bodyPr wrap="square">
            <a:spAutoFit/>
          </a:bodyPr>
          <a:lstStyle/>
          <a:p>
            <a:r>
              <a:rPr lang="en-US" b="1" i="0" dirty="0">
                <a:solidFill>
                  <a:srgbClr val="222222"/>
                </a:solidFill>
                <a:effectLst/>
                <a:latin typeface="Lato" panose="020F0502020204030203" pitchFamily="34" charset="0"/>
              </a:rPr>
              <a:t>Visualizing the Audio Data : Time Domain</a:t>
            </a:r>
            <a:endParaRPr lang="en-US" dirty="0"/>
          </a:p>
        </p:txBody>
      </p:sp>
      <p:pic>
        <p:nvPicPr>
          <p:cNvPr id="5122" name="Picture 2" descr="visualizing data | prepare audio sequence">
            <a:extLst>
              <a:ext uri="{FF2B5EF4-FFF2-40B4-BE49-F238E27FC236}">
                <a16:creationId xmlns:a16="http://schemas.microsoft.com/office/drawing/2014/main" id="{8E930017-4109-641B-5851-8DFEC58F49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01" y="1325660"/>
            <a:ext cx="8382000" cy="251675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non emergency sound | prepare audio sequence">
            <a:extLst>
              <a:ext uri="{FF2B5EF4-FFF2-40B4-BE49-F238E27FC236}">
                <a16:creationId xmlns:a16="http://schemas.microsoft.com/office/drawing/2014/main" id="{030BB55D-3938-E416-05EB-63207475AA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5000" y="4122847"/>
            <a:ext cx="8381999" cy="2403460"/>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AE92F578-5CF0-6614-8AFC-2BBA4A6F156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09957488"/>
      </p:ext>
    </p:extLst>
  </p:cSld>
  <p:clrMapOvr>
    <a:masterClrMapping/>
  </p:clrMapOvr>
  <mc:AlternateContent xmlns:mc="http://schemas.openxmlformats.org/markup-compatibility/2006">
    <mc:Choice xmlns:p14="http://schemas.microsoft.com/office/powerpoint/2010/main" Requires="p14">
      <p:transition spd="slow" p14:dur="2000" advTm="54540"/>
    </mc:Choice>
    <mc:Fallback>
      <p:transition spd="slow" advTm="545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39FD5B-C7B7-FBBD-5EC1-BB806F03B6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4990" y="1219649"/>
            <a:ext cx="8542020" cy="2598420"/>
          </a:xfrm>
          <a:prstGeom prst="rect">
            <a:avLst/>
          </a:prstGeom>
        </p:spPr>
      </p:pic>
      <p:pic>
        <p:nvPicPr>
          <p:cNvPr id="5" name="Picture 4">
            <a:extLst>
              <a:ext uri="{FF2B5EF4-FFF2-40B4-BE49-F238E27FC236}">
                <a16:creationId xmlns:a16="http://schemas.microsoft.com/office/drawing/2014/main" id="{9BF74FC0-B528-3594-4A58-DB4F750E56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4990" y="3818069"/>
            <a:ext cx="8839200" cy="2537460"/>
          </a:xfrm>
          <a:prstGeom prst="rect">
            <a:avLst/>
          </a:prstGeom>
        </p:spPr>
      </p:pic>
      <p:sp>
        <p:nvSpPr>
          <p:cNvPr id="2" name="TextBox 1">
            <a:extLst>
              <a:ext uri="{FF2B5EF4-FFF2-40B4-BE49-F238E27FC236}">
                <a16:creationId xmlns:a16="http://schemas.microsoft.com/office/drawing/2014/main" id="{3B6EC309-763F-3DFE-BBB8-92235CDAB3B0}"/>
              </a:ext>
            </a:extLst>
          </p:cNvPr>
          <p:cNvSpPr txBox="1"/>
          <p:nvPr/>
        </p:nvSpPr>
        <p:spPr>
          <a:xfrm>
            <a:off x="3325906" y="468715"/>
            <a:ext cx="6096000" cy="369332"/>
          </a:xfrm>
          <a:prstGeom prst="rect">
            <a:avLst/>
          </a:prstGeom>
          <a:noFill/>
        </p:spPr>
        <p:txBody>
          <a:bodyPr wrap="square">
            <a:spAutoFit/>
          </a:bodyPr>
          <a:lstStyle/>
          <a:p>
            <a:r>
              <a:rPr lang="en-US" b="1" i="0" dirty="0">
                <a:solidFill>
                  <a:srgbClr val="222222"/>
                </a:solidFill>
                <a:effectLst/>
                <a:latin typeface="Lato" panose="020F0502020204030203" pitchFamily="34" charset="0"/>
              </a:rPr>
              <a:t>Visualizing the Audio Data : Spectogram</a:t>
            </a:r>
            <a:endParaRPr lang="en-US" dirty="0"/>
          </a:p>
        </p:txBody>
      </p:sp>
      <p:pic>
        <p:nvPicPr>
          <p:cNvPr id="6" name="Audio 5">
            <a:hlinkClick r:id="" action="ppaction://media"/>
            <a:extLst>
              <a:ext uri="{FF2B5EF4-FFF2-40B4-BE49-F238E27FC236}">
                <a16:creationId xmlns:a16="http://schemas.microsoft.com/office/drawing/2014/main" id="{482112D3-3D50-9C81-3A12-33D4E4951D3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97446996"/>
      </p:ext>
    </p:extLst>
  </p:cSld>
  <p:clrMapOvr>
    <a:masterClrMapping/>
  </p:clrMapOvr>
  <mc:AlternateContent xmlns:mc="http://schemas.openxmlformats.org/markup-compatibility/2006">
    <mc:Choice xmlns:p14="http://schemas.microsoft.com/office/powerpoint/2010/main" Requires="p14">
      <p:transition spd="slow" p14:dur="2000" advTm="38486"/>
    </mc:Choice>
    <mc:Fallback>
      <p:transition spd="slow" advTm="38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descr="Library">
            <a:extLst>
              <a:ext uri="{FF2B5EF4-FFF2-40B4-BE49-F238E27FC236}">
                <a16:creationId xmlns:a16="http://schemas.microsoft.com/office/drawing/2014/main" id="{2DC10281-581E-6485-6B33-FDA804C904F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8006" y="937508"/>
            <a:ext cx="4777381" cy="477738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2" name="TextBox 1">
            <a:extLst>
              <a:ext uri="{FF2B5EF4-FFF2-40B4-BE49-F238E27FC236}">
                <a16:creationId xmlns:a16="http://schemas.microsoft.com/office/drawing/2014/main" id="{CB054375-D263-0C69-4F24-1FF0F6E05753}"/>
              </a:ext>
            </a:extLst>
          </p:cNvPr>
          <p:cNvSpPr txBox="1"/>
          <p:nvPr/>
        </p:nvSpPr>
        <p:spPr>
          <a:xfrm>
            <a:off x="5752087" y="1293880"/>
            <a:ext cx="5458838" cy="4192520"/>
          </a:xfrm>
          <a:prstGeom prst="rect">
            <a:avLst/>
          </a:prstGeom>
        </p:spPr>
        <p:txBody>
          <a:bodyPr vert="horz" lIns="91440" tIns="45720" rIns="91440" bIns="45720" rtlCol="0">
            <a:normAutofit/>
          </a:bodyPr>
          <a:lstStyle/>
          <a:p>
            <a:pPr>
              <a:lnSpc>
                <a:spcPct val="90000"/>
              </a:lnSpc>
              <a:spcAft>
                <a:spcPts val="600"/>
              </a:spcAft>
            </a:pPr>
            <a:r>
              <a:rPr lang="en-US" sz="2800" dirty="0">
                <a:latin typeface="Times New Roman" panose="02020603050405020304" pitchFamily="18" charset="0"/>
                <a:cs typeface="Times New Roman" panose="02020603050405020304" pitchFamily="18" charset="0"/>
              </a:rPr>
              <a:t>Techniques that were used </a:t>
            </a:r>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Audio classification using Time Domain features</a:t>
            </a:r>
          </a:p>
          <a:p>
            <a:pPr>
              <a:lnSpc>
                <a:spcPct val="90000"/>
              </a:lnSpc>
              <a:spcAft>
                <a:spcPts val="600"/>
              </a:spcAft>
            </a:pPr>
            <a:r>
              <a:rPr lang="en-US" dirty="0">
                <a:latin typeface="Times New Roman" panose="02020603050405020304" pitchFamily="18" charset="0"/>
                <a:cs typeface="Times New Roman" panose="02020603050405020304" pitchFamily="18" charset="0"/>
              </a:rPr>
              <a:t>1)Long short-Term Memory</a:t>
            </a:r>
          </a:p>
          <a:p>
            <a:pPr>
              <a:lnSpc>
                <a:spcPct val="90000"/>
              </a:lnSpc>
              <a:spcAft>
                <a:spcPts val="600"/>
              </a:spcAft>
            </a:pPr>
            <a:r>
              <a:rPr lang="en-US" dirty="0">
                <a:latin typeface="Times New Roman" panose="02020603050405020304" pitchFamily="18" charset="0"/>
                <a:cs typeface="Times New Roman" panose="02020603050405020304" pitchFamily="18" charset="0"/>
              </a:rPr>
              <a:t>2)Convolutional Neural Network</a:t>
            </a:r>
          </a:p>
          <a:p>
            <a:pPr indent="-228600">
              <a:lnSpc>
                <a:spcPct val="90000"/>
              </a:lnSpc>
              <a:spcAft>
                <a:spcPts val="600"/>
              </a:spcAf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indent="-2286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Audio classification using Spectogram features</a:t>
            </a:r>
          </a:p>
          <a:p>
            <a:pPr>
              <a:lnSpc>
                <a:spcPct val="90000"/>
              </a:lnSpc>
              <a:spcAft>
                <a:spcPts val="600"/>
              </a:spcAft>
            </a:pPr>
            <a:r>
              <a:rPr lang="en-US" dirty="0">
                <a:latin typeface="Times New Roman" panose="02020603050405020304" pitchFamily="18" charset="0"/>
                <a:cs typeface="Times New Roman" panose="02020603050405020304" pitchFamily="18" charset="0"/>
              </a:rPr>
              <a:t>1)Long short-Term Memory</a:t>
            </a:r>
          </a:p>
          <a:p>
            <a:pPr>
              <a:lnSpc>
                <a:spcPct val="90000"/>
              </a:lnSpc>
              <a:spcAft>
                <a:spcPts val="600"/>
              </a:spcAft>
            </a:pPr>
            <a:r>
              <a:rPr lang="en-US" dirty="0">
                <a:latin typeface="Times New Roman" panose="02020603050405020304" pitchFamily="18" charset="0"/>
                <a:cs typeface="Times New Roman" panose="02020603050405020304" pitchFamily="18" charset="0"/>
              </a:rPr>
              <a:t>2)Convolutional Neural Network</a:t>
            </a:r>
          </a:p>
          <a:p>
            <a:pPr marL="57150">
              <a:lnSpc>
                <a:spcPct val="90000"/>
              </a:lnSpc>
              <a:spcAft>
                <a:spcPts val="600"/>
              </a:spcAft>
            </a:pPr>
            <a:endParaRPr lang="en-US"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C1B48D5C-D7C7-5F15-B0A7-DE829A2676B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14799889"/>
      </p:ext>
    </p:extLst>
  </p:cSld>
  <p:clrMapOvr>
    <a:masterClrMapping/>
  </p:clrMapOvr>
  <mc:AlternateContent xmlns:mc="http://schemas.openxmlformats.org/markup-compatibility/2006">
    <mc:Choice xmlns:p14="http://schemas.microsoft.com/office/powerpoint/2010/main" Requires="p14">
      <p:transition spd="slow" p14:dur="2000" advTm="55737"/>
    </mc:Choice>
    <mc:Fallback>
      <p:transition spd="slow" advTm="55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Arc 1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FEAC1A28-EA4E-3B72-3BDB-B7F2AE0A94E6}"/>
              </a:ext>
            </a:extLst>
          </p:cNvPr>
          <p:cNvSpPr txBox="1"/>
          <p:nvPr/>
        </p:nvSpPr>
        <p:spPr>
          <a:xfrm>
            <a:off x="838200" y="884331"/>
            <a:ext cx="10515600" cy="4351338"/>
          </a:xfrm>
          <a:prstGeom prst="rect">
            <a:avLst/>
          </a:prstGeom>
        </p:spPr>
        <p:txBody>
          <a:bodyPr vert="horz" lIns="91440" tIns="45720" rIns="91440" bIns="45720" rtlCol="0">
            <a:normAutofit/>
          </a:bodyPr>
          <a:lstStyle/>
          <a:p>
            <a:pPr>
              <a:lnSpc>
                <a:spcPct val="90000"/>
              </a:lnSpc>
              <a:spcAft>
                <a:spcPts val="600"/>
              </a:spcAft>
            </a:pPr>
            <a:r>
              <a:rPr lang="en-US" dirty="0">
                <a:latin typeface="Times New Roman" panose="02020603050405020304" pitchFamily="18" charset="0"/>
                <a:cs typeface="Times New Roman" panose="02020603050405020304" pitchFamily="18" charset="0"/>
              </a:rPr>
              <a:t>Model Building using LSTM</a:t>
            </a:r>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shape of the input sequences is 32000. 32000 samples are meaning there will be 32000-time steps (to deal with) in every audio chunk. This can lead to a lot of time to train, and the vanishing gradient descent problem can also come into place.</a:t>
            </a:r>
          </a:p>
          <a:p>
            <a:pPr indent="-2286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So, to overcome this, I have used a simple trick while reshaping the chunks below. Instead of keeping the length of the features (the third dimension) as 1, I will use 160 which will reduce the timesteps from 32000 to just 200, and then I can easily use these reshaped sequences in our model.</a:t>
            </a:r>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4" name="Audio 3">
            <a:hlinkClick r:id="" action="ppaction://media"/>
            <a:extLst>
              <a:ext uri="{FF2B5EF4-FFF2-40B4-BE49-F238E27FC236}">
                <a16:creationId xmlns:a16="http://schemas.microsoft.com/office/drawing/2014/main" id="{54D622FB-1696-D716-62FD-4A199D1F63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53448843"/>
      </p:ext>
    </p:extLst>
  </p:cSld>
  <p:clrMapOvr>
    <a:masterClrMapping/>
  </p:clrMapOvr>
  <mc:AlternateContent xmlns:mc="http://schemas.openxmlformats.org/markup-compatibility/2006">
    <mc:Choice xmlns:p14="http://schemas.microsoft.com/office/powerpoint/2010/main" Requires="p14">
      <p:transition spd="slow" p14:dur="2000" advTm="41089"/>
    </mc:Choice>
    <mc:Fallback>
      <p:transition spd="slow" advTm="41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Arc 1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extBox 1">
            <a:extLst>
              <a:ext uri="{FF2B5EF4-FFF2-40B4-BE49-F238E27FC236}">
                <a16:creationId xmlns:a16="http://schemas.microsoft.com/office/drawing/2014/main" id="{CF199DD1-373B-2A28-0370-EAAA91CA0CE2}"/>
              </a:ext>
            </a:extLst>
          </p:cNvPr>
          <p:cNvSpPr txBox="1"/>
          <p:nvPr/>
        </p:nvSpPr>
        <p:spPr>
          <a:xfrm>
            <a:off x="838200" y="740895"/>
            <a:ext cx="10515600" cy="4351338"/>
          </a:xfrm>
          <a:prstGeom prst="rect">
            <a:avLst/>
          </a:prstGeom>
        </p:spPr>
        <p:txBody>
          <a:bodyPr vert="horz" lIns="91440" tIns="45720" rIns="91440" bIns="45720" rtlCol="0">
            <a:normAutofit/>
          </a:bodyPr>
          <a:lstStyle/>
          <a:p>
            <a:pPr>
              <a:lnSpc>
                <a:spcPct val="90000"/>
              </a:lnSpc>
              <a:spcAft>
                <a:spcPts val="600"/>
              </a:spcAft>
            </a:pPr>
            <a:r>
              <a:rPr lang="en-US" dirty="0">
                <a:latin typeface="Times New Roman" panose="02020603050405020304" pitchFamily="18" charset="0"/>
                <a:cs typeface="Times New Roman" panose="02020603050405020304" pitchFamily="18" charset="0"/>
              </a:rPr>
              <a:t>Model building ( Using CNN)</a:t>
            </a:r>
          </a:p>
          <a:p>
            <a:pPr>
              <a:lnSpc>
                <a:spcPct val="90000"/>
              </a:lnSpc>
              <a:spcAft>
                <a:spcPts val="600"/>
              </a:spcAft>
            </a:pPr>
            <a:endParaRPr lang="en-US" dirty="0"/>
          </a:p>
          <a:p>
            <a:pPr indent="-2286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Working with the voice or audio data, we use Conv1D as it is used for input signals which are similar to the voice. Building the model with two sets of convolution and pooling layers. Defining a function comprising of the model architecture, compiler, and the model checkpoint. This function returns two things: the model and the saved model weights.</a:t>
            </a:r>
          </a:p>
          <a:p>
            <a:pPr indent="-228600">
              <a:lnSpc>
                <a:spcPct val="90000"/>
              </a:lnSpc>
              <a:spcAft>
                <a:spcPts val="600"/>
              </a:spcAf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indent="-2286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After building a model using CNN I concluded that it was less accurate , I need to use another Deep learning Technique in order to improve the accuracy.</a:t>
            </a:r>
          </a:p>
        </p:txBody>
      </p:sp>
      <p:pic>
        <p:nvPicPr>
          <p:cNvPr id="3" name="Audio 2">
            <a:hlinkClick r:id="" action="ppaction://media"/>
            <a:extLst>
              <a:ext uri="{FF2B5EF4-FFF2-40B4-BE49-F238E27FC236}">
                <a16:creationId xmlns:a16="http://schemas.microsoft.com/office/drawing/2014/main" id="{D62187B3-3CC2-D4AB-78CC-FF8AE33CE8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62353506"/>
      </p:ext>
    </p:extLst>
  </p:cSld>
  <p:clrMapOvr>
    <a:masterClrMapping/>
  </p:clrMapOvr>
  <mc:AlternateContent xmlns:mc="http://schemas.openxmlformats.org/markup-compatibility/2006">
    <mc:Choice xmlns:p14="http://schemas.microsoft.com/office/powerpoint/2010/main" Requires="p14">
      <p:transition spd="slow" p14:dur="2000" advTm="39188"/>
    </mc:Choice>
    <mc:Fallback>
      <p:transition spd="slow" advTm="391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Office Theme</Template>
  <TotalTime>8979</TotalTime>
  <Words>615</Words>
  <Application>Microsoft Office PowerPoint</Application>
  <PresentationFormat>Widescreen</PresentationFormat>
  <Paragraphs>45</Paragraphs>
  <Slides>11</Slides>
  <Notes>2</Notes>
  <HiddenSlides>0</HiddenSlides>
  <MMClips>10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Lato</vt:lpstr>
      <vt:lpstr>Times New Roman</vt:lpstr>
      <vt:lpstr>Office Theme</vt:lpstr>
      <vt:lpstr>IDENTIFYING EMERGENCY VEHICLE USING DEEP LEARNING AUDIO CLASSIFICATION TECHNIQUES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Audio Classification-Emergency vs Nonemergency Vehicle using Deep learning techniques</dc:title>
  <dc:creator>Kruthi Tatavarthy</dc:creator>
  <cp:lastModifiedBy>Almalachervu, Vijaykumar Reddy</cp:lastModifiedBy>
  <cp:revision>7</cp:revision>
  <dcterms:created xsi:type="dcterms:W3CDTF">2022-12-07T21:32:17Z</dcterms:created>
  <dcterms:modified xsi:type="dcterms:W3CDTF">2022-12-14T04:47:03Z</dcterms:modified>
</cp:coreProperties>
</file>

<file path=docProps/thumbnail.jpeg>
</file>